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70" r:id="rId5"/>
    <p:sldId id="259" r:id="rId6"/>
    <p:sldId id="260" r:id="rId7"/>
    <p:sldId id="261" r:id="rId8"/>
    <p:sldId id="262" r:id="rId9"/>
    <p:sldId id="264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34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1" algn="l" defTabSz="91434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41" algn="l" defTabSz="91434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12" algn="l" defTabSz="91434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83" algn="l" defTabSz="91434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54" algn="l" defTabSz="91434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25" algn="l" defTabSz="91434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95" algn="l" defTabSz="91434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66" algn="l" defTabSz="91434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684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10.gif>
</file>

<file path=ppt/media/image11.tiff>
</file>

<file path=ppt/media/image12.tiff>
</file>

<file path=ppt/media/image13.tiff>
</file>

<file path=ppt/media/image14.tiff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media/media1.mp4>
</file>

<file path=ppt/media/media2.mp4>
</file>

<file path=ppt/media/media3.mkv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4A83CA-AEE6-4946-BF90-3B1DDA159D4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D84112-C7C4-41DE-9D83-17CD1446A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48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D84112-C7C4-41DE-9D83-17CD1446AED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869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26F71-9D41-4F4E-8727-228773E771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D5E4B8-4024-4A61-B3B3-1AB12F932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96" indent="0" algn="ctr">
              <a:buNone/>
              <a:defRPr sz="2000"/>
            </a:lvl2pPr>
            <a:lvl3pPr marL="914392" indent="0" algn="ctr">
              <a:buNone/>
              <a:defRPr sz="1800"/>
            </a:lvl3pPr>
            <a:lvl4pPr marL="1371588" indent="0" algn="ctr">
              <a:buNone/>
              <a:defRPr sz="1600"/>
            </a:lvl4pPr>
            <a:lvl5pPr marL="1828784" indent="0" algn="ctr">
              <a:buNone/>
              <a:defRPr sz="1600"/>
            </a:lvl5pPr>
            <a:lvl6pPr marL="2285981" indent="0" algn="ctr">
              <a:buNone/>
              <a:defRPr sz="1600"/>
            </a:lvl6pPr>
            <a:lvl7pPr marL="2743175" indent="0" algn="ctr">
              <a:buNone/>
              <a:defRPr sz="1600"/>
            </a:lvl7pPr>
            <a:lvl8pPr marL="3200372" indent="0" algn="ctr">
              <a:buNone/>
              <a:defRPr sz="1600"/>
            </a:lvl8pPr>
            <a:lvl9pPr marL="365756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3E794-8D8A-4F4A-8EFF-6957A2D38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7208B-33B9-40C7-B254-1001E034D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C159A-B696-42D0-A299-81AB97858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E6BAB-D56C-4E95-9E84-20A05931C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0FD669-CE28-4339-A928-A7BA2F59D0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5795A-1438-4C83-91A6-1A8B17F7D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5D08C-A858-4A3F-A996-E8385071C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483E-82A5-4F7D-9BFE-5634BC108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49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40C6CF-672F-4375-B1B6-2C5303D077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C2390F-15A7-4356-8926-9878D4870A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1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24147-CD90-45C1-A0E5-DE26A2B91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C8B41-F2CC-4487-8208-767499D6D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5E8C5-2656-4FC0-88CC-E5A10DF53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94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83F8D-B44A-4F12-8155-8FA1A5CCF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A23E5-BCC3-45AF-9FD9-E260C8357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C0F2D-65E0-4F38-A74E-C6D6F71E5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BD7BF-0833-434A-80C0-38633F28D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5A504-DCF8-4FD7-B096-2262CEF39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446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2A9CE-EF4D-4365-85B8-37C57E7D0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89B10-EC85-4E75-AE65-7BD391252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9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9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8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8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8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7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7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61FF3-B97B-4B0B-964B-3EF7C2976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1A760C-24A0-4EAD-BCEB-3A75A0B75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6784F-A798-41DE-9262-7582BE698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848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5854B-ABA7-4861-B518-40C41A6C1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50660-EDAF-44D4-A772-76E6D97FE9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C1F26A-227F-4665-B9F7-8EC90F8CA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36A23-5973-47E1-B886-B8A07394D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BFB81A-AF70-4626-A7A4-F1D38B034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BE1CE-BEDA-4C5E-B67F-A3C17CA19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248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781E6-33C6-4CAB-8127-F80E02585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8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E9121-7710-4E2D-955A-E377FF553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96" indent="0">
              <a:buNone/>
              <a:defRPr sz="2000" b="1"/>
            </a:lvl2pPr>
            <a:lvl3pPr marL="914392" indent="0">
              <a:buNone/>
              <a:defRPr sz="1800" b="1"/>
            </a:lvl3pPr>
            <a:lvl4pPr marL="1371588" indent="0">
              <a:buNone/>
              <a:defRPr sz="1600" b="1"/>
            </a:lvl4pPr>
            <a:lvl5pPr marL="1828784" indent="0">
              <a:buNone/>
              <a:defRPr sz="1600" b="1"/>
            </a:lvl5pPr>
            <a:lvl6pPr marL="2285981" indent="0">
              <a:buNone/>
              <a:defRPr sz="1600" b="1"/>
            </a:lvl6pPr>
            <a:lvl7pPr marL="2743175" indent="0">
              <a:buNone/>
              <a:defRPr sz="1600" b="1"/>
            </a:lvl7pPr>
            <a:lvl8pPr marL="3200372" indent="0">
              <a:buNone/>
              <a:defRPr sz="1600" b="1"/>
            </a:lvl8pPr>
            <a:lvl9pPr marL="365756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78A924-FA45-41EC-ACE5-5C731D11F8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5D6A88-6F7F-4E0D-AE51-5BE82A18A9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96" indent="0">
              <a:buNone/>
              <a:defRPr sz="2000" b="1"/>
            </a:lvl2pPr>
            <a:lvl3pPr marL="914392" indent="0">
              <a:buNone/>
              <a:defRPr sz="1800" b="1"/>
            </a:lvl3pPr>
            <a:lvl4pPr marL="1371588" indent="0">
              <a:buNone/>
              <a:defRPr sz="1600" b="1"/>
            </a:lvl4pPr>
            <a:lvl5pPr marL="1828784" indent="0">
              <a:buNone/>
              <a:defRPr sz="1600" b="1"/>
            </a:lvl5pPr>
            <a:lvl6pPr marL="2285981" indent="0">
              <a:buNone/>
              <a:defRPr sz="1600" b="1"/>
            </a:lvl6pPr>
            <a:lvl7pPr marL="2743175" indent="0">
              <a:buNone/>
              <a:defRPr sz="1600" b="1"/>
            </a:lvl7pPr>
            <a:lvl8pPr marL="3200372" indent="0">
              <a:buNone/>
              <a:defRPr sz="1600" b="1"/>
            </a:lvl8pPr>
            <a:lvl9pPr marL="365756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0954DC-65A0-4702-86C3-804B38525D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3865F7-4E3A-4EA6-8BC8-A527CE53C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FD56F8-30FE-4700-BA2A-9EE239EF1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06E796-4AC6-4154-9BB6-BDBA5D13B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762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95E4D-4283-4250-8DD2-0429B9C5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AD7220-BC96-4E83-AD02-FD61DAD82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FD68B-80A7-4149-A668-F01A90D6A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2B08A9-09CC-4ADD-826E-D1A519A56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15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E4CD58-4E56-40AB-A73E-9F725B77B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39E7B1-5816-4642-8A24-51E93045A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DA038C-E388-43BC-8B6C-CC2D80FF6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89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4B8DF-1551-4D69-AE75-35DADBE90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4DEE6-1D77-4A1F-9FD4-E3BB93ED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8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7310F-2123-450E-A85A-B01A032C2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96" indent="0">
              <a:buNone/>
              <a:defRPr sz="1400"/>
            </a:lvl2pPr>
            <a:lvl3pPr marL="914392" indent="0">
              <a:buNone/>
              <a:defRPr sz="1200"/>
            </a:lvl3pPr>
            <a:lvl4pPr marL="1371588" indent="0">
              <a:buNone/>
              <a:defRPr sz="1000"/>
            </a:lvl4pPr>
            <a:lvl5pPr marL="1828784" indent="0">
              <a:buNone/>
              <a:defRPr sz="1000"/>
            </a:lvl5pPr>
            <a:lvl6pPr marL="2285981" indent="0">
              <a:buNone/>
              <a:defRPr sz="1000"/>
            </a:lvl6pPr>
            <a:lvl7pPr marL="2743175" indent="0">
              <a:buNone/>
              <a:defRPr sz="1000"/>
            </a:lvl7pPr>
            <a:lvl8pPr marL="3200372" indent="0">
              <a:buNone/>
              <a:defRPr sz="1000"/>
            </a:lvl8pPr>
            <a:lvl9pPr marL="365756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86567B-E6CB-41E4-85B6-390CBACF8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FA3880-AD35-4DF9-8242-FD6914993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971E7-3750-44F3-AE98-CA35A7588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6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C1A6A-677F-406C-BA0A-49251C4DC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A5E47B-7852-41CD-92DF-09178F7309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8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6" indent="0">
              <a:buNone/>
              <a:defRPr sz="2800"/>
            </a:lvl2pPr>
            <a:lvl3pPr marL="914392" indent="0">
              <a:buNone/>
              <a:defRPr sz="2400"/>
            </a:lvl3pPr>
            <a:lvl4pPr marL="1371588" indent="0">
              <a:buNone/>
              <a:defRPr sz="2000"/>
            </a:lvl4pPr>
            <a:lvl5pPr marL="1828784" indent="0">
              <a:buNone/>
              <a:defRPr sz="2000"/>
            </a:lvl5pPr>
            <a:lvl6pPr marL="2285981" indent="0">
              <a:buNone/>
              <a:defRPr sz="2000"/>
            </a:lvl6pPr>
            <a:lvl7pPr marL="2743175" indent="0">
              <a:buNone/>
              <a:defRPr sz="2000"/>
            </a:lvl7pPr>
            <a:lvl8pPr marL="3200372" indent="0">
              <a:buNone/>
              <a:defRPr sz="2000"/>
            </a:lvl8pPr>
            <a:lvl9pPr marL="3657568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D5C2D2-9AC9-4E84-A37A-210BB4A7A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96" indent="0">
              <a:buNone/>
              <a:defRPr sz="1400"/>
            </a:lvl2pPr>
            <a:lvl3pPr marL="914392" indent="0">
              <a:buNone/>
              <a:defRPr sz="1200"/>
            </a:lvl3pPr>
            <a:lvl4pPr marL="1371588" indent="0">
              <a:buNone/>
              <a:defRPr sz="1000"/>
            </a:lvl4pPr>
            <a:lvl5pPr marL="1828784" indent="0">
              <a:buNone/>
              <a:defRPr sz="1000"/>
            </a:lvl5pPr>
            <a:lvl6pPr marL="2285981" indent="0">
              <a:buNone/>
              <a:defRPr sz="1000"/>
            </a:lvl6pPr>
            <a:lvl7pPr marL="2743175" indent="0">
              <a:buNone/>
              <a:defRPr sz="1000"/>
            </a:lvl7pPr>
            <a:lvl8pPr marL="3200372" indent="0">
              <a:buNone/>
              <a:defRPr sz="1000"/>
            </a:lvl8pPr>
            <a:lvl9pPr marL="365756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D8CD47-F318-4F8A-9629-5BB61F910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D96E7-0869-4E83-9485-9FCB59A14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0FC09-2A3B-44BF-99C4-427E5070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7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A6F2D1-4C84-4478-8174-CB2360B9D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CE8ED-6F94-4A6A-AEBD-F14B93F8C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143EA-2708-436B-A457-A085558429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BF2A81-EAE8-403A-85AB-02A5CD5326CD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F8FE2-743A-4E93-BEE0-88337ACC9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469F2A-EFBB-4DD5-B61E-A91A41760B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5A415-D9BC-4FAE-BE7A-F79FEA458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617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9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8" indent="-228598" algn="l" defTabSz="91439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94" indent="-228598" algn="l" defTabSz="91439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8" indent="-228598" algn="l" defTabSz="91439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5" indent="-228598" algn="l" defTabSz="91439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82" indent="-228598" algn="l" defTabSz="91439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7" indent="-228598" algn="l" defTabSz="91439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3" indent="-228598" algn="l" defTabSz="91439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9" indent="-228598" algn="l" defTabSz="91439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6" indent="-228598" algn="l" defTabSz="91439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defTabSz="9143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2" algn="l" defTabSz="9143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8" algn="l" defTabSz="9143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4" algn="l" defTabSz="9143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1" algn="l" defTabSz="9143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5" algn="l" defTabSz="9143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72" algn="l" defTabSz="9143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8" algn="l" defTabSz="9143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3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kv"/><Relationship Id="rId1" Type="http://schemas.openxmlformats.org/officeDocument/2006/relationships/video" Target="NULL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B7637-E26E-4738-9573-7683D77CF5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GOA Calculator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A21D1A-CAAF-4B11-899E-6DC95CF164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Asad Mirza</a:t>
            </a:r>
          </a:p>
          <a:p>
            <a:r>
              <a:rPr lang="en-US" dirty="0"/>
              <a:t>CV-PEUTICS</a:t>
            </a:r>
          </a:p>
        </p:txBody>
      </p:sp>
    </p:spTree>
    <p:extLst>
      <p:ext uri="{BB962C8B-B14F-4D97-AF65-F5344CB8AC3E}">
        <p14:creationId xmlns:p14="http://schemas.microsoft.com/office/powerpoint/2010/main" val="3071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A8186-F220-44C4-A455-66BB49E67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Extraction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1F5383-9475-4FCB-85EE-4A89C4A14973}"/>
              </a:ext>
            </a:extLst>
          </p:cNvPr>
          <p:cNvSpPr/>
          <p:nvPr/>
        </p:nvSpPr>
        <p:spPr>
          <a:xfrm>
            <a:off x="424484" y="2071339"/>
            <a:ext cx="53153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Summation of total number of pixels (n) in image (I) that are white.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Convert from pixel area to cm</a:t>
            </a:r>
            <a:r>
              <a:rPr lang="en-US" sz="3200" baseline="30000" dirty="0"/>
              <a:t>2</a:t>
            </a:r>
            <a:r>
              <a:rPr lang="en-US" sz="3200" dirty="0"/>
              <a:t> using calibration scale.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A470D2-A82B-42B7-8422-40E1E4E1A1F3}"/>
                  </a:ext>
                </a:extLst>
              </p:cNvPr>
              <p:cNvSpPr txBox="1"/>
              <p:nvPr/>
            </p:nvSpPr>
            <p:spPr>
              <a:xfrm>
                <a:off x="962510" y="5123586"/>
                <a:ext cx="4239301" cy="136928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𝐺𝑂𝐴</m:t>
                      </m:r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4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44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𝐶𝑎𝑙𝑆𝑐𝑎𝑙𝑒</m:t>
                          </m:r>
                        </m:den>
                      </m:f>
                    </m:oMath>
                  </m:oMathPara>
                </a14:m>
                <a:endParaRPr lang="en-US" sz="44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A470D2-A82B-42B7-8422-40E1E4E1A1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2510" y="5123586"/>
                <a:ext cx="4239301" cy="13692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8ACE6140-E52C-446F-A60E-BBF1F565C2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74" b="89980" l="9965" r="89996">
                        <a14:foregroundMark x1="56740" y1="11515" x2="62611" y2="11273"/>
                        <a14:foregroundMark x1="55234" y1="9374" x2="55234" y2="93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381" t="7629" r="12144" b="12922"/>
          <a:stretch/>
        </p:blipFill>
        <p:spPr>
          <a:xfrm>
            <a:off x="5739836" y="289083"/>
            <a:ext cx="6452164" cy="64928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EFB9507-3AC9-4E45-9C89-7370D5130581}"/>
              </a:ext>
            </a:extLst>
          </p:cNvPr>
          <p:cNvSpPr/>
          <p:nvPr/>
        </p:nvSpPr>
        <p:spPr>
          <a:xfrm>
            <a:off x="7846911" y="3429000"/>
            <a:ext cx="198458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effectLst/>
              </a:rPr>
              <a:t>GOA = 0.8 cm</a:t>
            </a:r>
            <a:r>
              <a:rPr lang="en-US" sz="2400" b="0" cap="none" spc="0" baseline="30000" dirty="0">
                <a:ln w="0"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effectLst/>
              </a:rPr>
              <a:t>2</a:t>
            </a:r>
            <a:endParaRPr lang="en-US" sz="2400" b="0" cap="none" spc="0" dirty="0">
              <a:ln w="0">
                <a:solidFill>
                  <a:sysClr val="windowText" lastClr="000000"/>
                </a:solidFill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24282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B533F-0AC8-4582-BEAB-1AA32E7B9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Workflow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CF30EE-3675-443B-BE06-FD13A3C88E96}"/>
              </a:ext>
            </a:extLst>
          </p:cNvPr>
          <p:cNvSpPr/>
          <p:nvPr/>
        </p:nvSpPr>
        <p:spPr>
          <a:xfrm>
            <a:off x="2200275" y="1690691"/>
            <a:ext cx="7791450" cy="4802181"/>
          </a:xfrm>
          <a:prstGeom prst="rect">
            <a:avLst/>
          </a:prstGeom>
          <a:noFill/>
          <a:ln w="5715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15FDCC-0587-4BB0-ACCD-92D890124E88}"/>
              </a:ext>
            </a:extLst>
          </p:cNvPr>
          <p:cNvCxnSpPr>
            <a:cxnSpLocks/>
            <a:stCxn id="3" idx="1"/>
            <a:endCxn id="3" idx="3"/>
          </p:cNvCxnSpPr>
          <p:nvPr/>
        </p:nvCxnSpPr>
        <p:spPr>
          <a:xfrm>
            <a:off x="2200275" y="4091782"/>
            <a:ext cx="7791450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B44490F9-F070-475E-84AC-16A87FCAFBFF}"/>
              </a:ext>
            </a:extLst>
          </p:cNvPr>
          <p:cNvSpPr/>
          <p:nvPr/>
        </p:nvSpPr>
        <p:spPr>
          <a:xfrm>
            <a:off x="2200275" y="6492872"/>
            <a:ext cx="7791450" cy="4306887"/>
          </a:xfrm>
          <a:prstGeom prst="rect">
            <a:avLst/>
          </a:prstGeom>
          <a:noFill/>
          <a:ln w="5715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9031DC-7C6A-452A-996F-D06C3D952984}"/>
              </a:ext>
            </a:extLst>
          </p:cNvPr>
          <p:cNvSpPr/>
          <p:nvPr/>
        </p:nvSpPr>
        <p:spPr>
          <a:xfrm>
            <a:off x="2200275" y="1506240"/>
            <a:ext cx="5854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/>
              <a:t>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4187D4-1E38-494C-B6FA-DFA748CB6ED7}"/>
              </a:ext>
            </a:extLst>
          </p:cNvPr>
          <p:cNvSpPr/>
          <p:nvPr/>
        </p:nvSpPr>
        <p:spPr>
          <a:xfrm>
            <a:off x="5260298" y="1506240"/>
            <a:ext cx="5613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/>
              <a:t>B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9ADC39-00EA-4958-BB6E-CA99D60B5781}"/>
              </a:ext>
            </a:extLst>
          </p:cNvPr>
          <p:cNvSpPr/>
          <p:nvPr/>
        </p:nvSpPr>
        <p:spPr>
          <a:xfrm>
            <a:off x="8015589" y="1506240"/>
            <a:ext cx="5613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/>
              <a:t>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BD9DEE-4CD6-4E73-B605-8B278F6879DC}"/>
              </a:ext>
            </a:extLst>
          </p:cNvPr>
          <p:cNvSpPr/>
          <p:nvPr/>
        </p:nvSpPr>
        <p:spPr>
          <a:xfrm>
            <a:off x="2167188" y="3942308"/>
            <a:ext cx="6110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/>
              <a:t>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93658BC-EA41-462B-8790-EC9728E00A84}"/>
              </a:ext>
            </a:extLst>
          </p:cNvPr>
          <p:cNvSpPr/>
          <p:nvPr/>
        </p:nvSpPr>
        <p:spPr>
          <a:xfrm>
            <a:off x="5270008" y="3942308"/>
            <a:ext cx="5228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/>
              <a:t>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6AB8292-A1DD-4E25-9AA2-B2899A620B6A}"/>
              </a:ext>
            </a:extLst>
          </p:cNvPr>
          <p:cNvSpPr/>
          <p:nvPr/>
        </p:nvSpPr>
        <p:spPr>
          <a:xfrm>
            <a:off x="8045243" y="3942308"/>
            <a:ext cx="50206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/>
              <a:t>F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D561FBD-E307-401D-9711-9F2550350682}"/>
              </a:ext>
            </a:extLst>
          </p:cNvPr>
          <p:cNvSpPr/>
          <p:nvPr/>
        </p:nvSpPr>
        <p:spPr>
          <a:xfrm>
            <a:off x="2193864" y="6378376"/>
            <a:ext cx="6222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/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434694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a Video Compressed">
            <a:hlinkClick r:id="" action="ppaction://media"/>
            <a:extLst>
              <a:ext uri="{FF2B5EF4-FFF2-40B4-BE49-F238E27FC236}">
                <a16:creationId xmlns:a16="http://schemas.microsoft.com/office/drawing/2014/main" id="{4ADF7B57-97CB-45C7-A231-52F416D9A0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27909"/>
            <a:ext cx="12090400" cy="58435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F4E31-C876-495B-B033-D2AA9CAB0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863807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659F3-D292-4568-9D3C-DC8F1813D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BD2DBC-AA12-4A3F-ACAF-34A8E83A5632}"/>
              </a:ext>
            </a:extLst>
          </p:cNvPr>
          <p:cNvSpPr txBox="1"/>
          <p:nvPr/>
        </p:nvSpPr>
        <p:spPr>
          <a:xfrm>
            <a:off x="838200" y="1866900"/>
            <a:ext cx="65278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Validate GOA with echo/CT derived values in literature.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Streamline code for optimization of image processing </a:t>
            </a:r>
          </a:p>
          <a:p>
            <a:pPr marL="742921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Current ETA for 1 image: 2.5 seconds.</a:t>
            </a:r>
          </a:p>
          <a:p>
            <a:pPr marL="742921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Current ETA for 1 video (~200 frames): 8.3 minutes</a:t>
            </a:r>
          </a:p>
        </p:txBody>
      </p:sp>
    </p:spTree>
    <p:extLst>
      <p:ext uri="{BB962C8B-B14F-4D97-AF65-F5344CB8AC3E}">
        <p14:creationId xmlns:p14="http://schemas.microsoft.com/office/powerpoint/2010/main" val="482709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DED76-2719-421F-BDF5-DBBDC0FEC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GOA?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E9C363-53FD-46D9-912E-0D494647E6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067"/>
          <a:stretch/>
        </p:blipFill>
        <p:spPr>
          <a:xfrm>
            <a:off x="1180920" y="1348180"/>
            <a:ext cx="10172880" cy="364473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814733B-E8C4-476D-A68D-DC1656C74E0B}"/>
                  </a:ext>
                </a:extLst>
              </p:cNvPr>
              <p:cNvSpPr txBox="1"/>
              <p:nvPr/>
            </p:nvSpPr>
            <p:spPr>
              <a:xfrm>
                <a:off x="1831002" y="5338652"/>
                <a:ext cx="2163926" cy="8827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𝐸𝑂𝐴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𝑆𝑉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𝑉𝑇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𝑉𝐶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814733B-E8C4-476D-A68D-DC1656C74E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1002" y="5338652"/>
                <a:ext cx="2163926" cy="88274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36F9855-99D6-4E3E-9D8F-615FB04DF4B2}"/>
                  </a:ext>
                </a:extLst>
              </p:cNvPr>
              <p:cNvSpPr txBox="1"/>
              <p:nvPr/>
            </p:nvSpPr>
            <p:spPr>
              <a:xfrm>
                <a:off x="5231378" y="5068305"/>
                <a:ext cx="3033486" cy="132087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𝐺𝑜𝑟𝑙𝑖𝑛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𝐴𝑟𝑒𝑎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  <m:oMath xmlns:m="http://schemas.openxmlformats.org/officeDocument/2006/math"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44.3</m:t>
                          </m:r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𝑇𝑃𝐺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36F9855-99D6-4E3E-9D8F-615FB04DF4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31378" y="5068305"/>
                <a:ext cx="3033486" cy="132087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90C4811-A663-4E49-BA96-8F9A5015B7D2}"/>
                  </a:ext>
                </a:extLst>
              </p:cNvPr>
              <p:cNvSpPr txBox="1"/>
              <p:nvPr/>
            </p:nvSpPr>
            <p:spPr>
              <a:xfrm>
                <a:off x="8665029" y="5132364"/>
                <a:ext cx="2688771" cy="129266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𝐺𝑂𝐴</m:t>
                    </m:r>
                  </m:oMath>
                </a14:m>
                <a:r>
                  <a:rPr lang="en-US" sz="2800" b="0" dirty="0"/>
                  <a:t> = Area enclosed by planar boundaries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90C4811-A663-4E49-BA96-8F9A5015B7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5029" y="5132364"/>
                <a:ext cx="2688771" cy="1292662"/>
              </a:xfrm>
              <a:prstGeom prst="rect">
                <a:avLst/>
              </a:prstGeom>
              <a:blipFill>
                <a:blip r:embed="rId5"/>
                <a:stretch>
                  <a:fillRect l="-7919" t="-8019" r="-4977" b="-160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4D5F2EC4-C0D2-41DF-9A45-343653C3A288}"/>
              </a:ext>
            </a:extLst>
          </p:cNvPr>
          <p:cNvSpPr/>
          <p:nvPr/>
        </p:nvSpPr>
        <p:spPr>
          <a:xfrm>
            <a:off x="8476343" y="1219199"/>
            <a:ext cx="3033486" cy="552994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045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46FE4-E181-484B-9556-4B3E04E86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ANSYS Structural Simulation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93F78E-9EAC-4C4A-A59F-241E0E41931F}"/>
              </a:ext>
            </a:extLst>
          </p:cNvPr>
          <p:cNvSpPr/>
          <p:nvPr/>
        </p:nvSpPr>
        <p:spPr>
          <a:xfrm>
            <a:off x="133312" y="1836922"/>
            <a:ext cx="254687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Material properties – Mooney </a:t>
            </a:r>
            <a:r>
              <a:rPr lang="en-US" dirty="0" err="1"/>
              <a:t>Rivilin</a:t>
            </a:r>
            <a:r>
              <a:rPr lang="en-US" dirty="0"/>
              <a:t> (2</a:t>
            </a:r>
            <a:r>
              <a:rPr lang="en-US" baseline="30000" dirty="0"/>
              <a:t>nd</a:t>
            </a:r>
            <a:r>
              <a:rPr lang="en-US" dirty="0"/>
              <a:t> order)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Boundary Condition: </a:t>
            </a:r>
          </a:p>
          <a:p>
            <a:pPr marL="742921" lvl="1" indent="-285750">
              <a:buFont typeface="Arial" panose="020B0604020202020204" pitchFamily="34" charset="0"/>
              <a:buChar char="•"/>
            </a:pPr>
            <a:r>
              <a:rPr lang="en-US" dirty="0"/>
              <a:t>Radial Displacement: 6 mm</a:t>
            </a:r>
          </a:p>
          <a:p>
            <a:pPr marL="742921" lvl="1" indent="-285750">
              <a:buFont typeface="Arial" panose="020B0604020202020204" pitchFamily="34" charset="0"/>
              <a:buChar char="•"/>
            </a:pPr>
            <a:r>
              <a:rPr lang="en-US" dirty="0"/>
              <a:t>Frictionless Support on top/bottom of inlet/outlet.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element quality mesh and convergence of 1x10</a:t>
            </a:r>
            <a:r>
              <a:rPr lang="en-US" baseline="30000" dirty="0"/>
              <a:t>-6</a:t>
            </a:r>
            <a:r>
              <a:rPr lang="en-US" dirty="0"/>
              <a:t> set for all equations.</a:t>
            </a:r>
          </a:p>
        </p:txBody>
      </p:sp>
      <p:pic>
        <p:nvPicPr>
          <p:cNvPr id="7" name="V18_FullSol_HyperElastic_Mooney_V2">
            <a:hlinkClick r:id="" action="ppaction://media"/>
            <a:extLst>
              <a:ext uri="{FF2B5EF4-FFF2-40B4-BE49-F238E27FC236}">
                <a16:creationId xmlns:a16="http://schemas.microsoft.com/office/drawing/2014/main" id="{26647890-E922-4768-9533-C64846BAFF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r="10309"/>
          <a:stretch/>
        </p:blipFill>
        <p:spPr>
          <a:xfrm>
            <a:off x="2561126" y="1686608"/>
            <a:ext cx="5842000" cy="2973447"/>
          </a:xfrm>
          <a:prstGeom prst="rect">
            <a:avLst/>
          </a:prstGeom>
        </p:spPr>
      </p:pic>
      <p:pic>
        <p:nvPicPr>
          <p:cNvPr id="5" name="V18_FullSol_HyperElastic_Mooney_">
            <a:hlinkClick r:id="" action="ppaction://media"/>
            <a:extLst>
              <a:ext uri="{FF2B5EF4-FFF2-40B4-BE49-F238E27FC236}">
                <a16:creationId xmlns:a16="http://schemas.microsoft.com/office/drawing/2014/main" id="{A43113C5-5035-4376-BB44-5573EF38C12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7214" r="32161" b="9584"/>
          <a:stretch/>
        </p:blipFill>
        <p:spPr>
          <a:xfrm>
            <a:off x="8284064" y="2674774"/>
            <a:ext cx="3907936" cy="397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28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0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4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0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2671B-0060-4AFB-BD73-AF6B2F287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Grayscale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B1EE43-6A08-4CF3-804A-7ADB304F74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51" b="89980" l="9965" r="89996">
                        <a14:foregroundMark x1="55350" y1="9051" x2="55350" y2="9051"/>
                        <a14:foregroundMark x1="73078" y1="63556" x2="70954" y2="318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73" t="8155" r="12338" b="13010"/>
          <a:stretch/>
        </p:blipFill>
        <p:spPr>
          <a:xfrm>
            <a:off x="6698284" y="1690691"/>
            <a:ext cx="4655516" cy="464788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655C5B-23F1-47E6-89FE-F83B62C28FEC}"/>
              </a:ext>
            </a:extLst>
          </p:cNvPr>
          <p:cNvSpPr/>
          <p:nvPr/>
        </p:nvSpPr>
        <p:spPr>
          <a:xfrm>
            <a:off x="838200" y="1836922"/>
            <a:ext cx="465551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Signal to noise: Color information not important for finding edges of GOA area.</a:t>
            </a:r>
            <a:br>
              <a:rPr lang="en-US" sz="3200" dirty="0"/>
            </a:b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Complexity of code / Speed: Color is a MxNx3 matrix while grayscale is just </a:t>
            </a:r>
            <a:r>
              <a:rPr lang="en-US" sz="3200" dirty="0" err="1"/>
              <a:t>MxN</a:t>
            </a:r>
            <a:r>
              <a:rPr lang="en-US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5104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69C99-E980-4757-8553-440E44018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Image Contrasting</a:t>
            </a:r>
            <a:endParaRPr lang="en-US" dirty="0"/>
          </a:p>
        </p:txBody>
      </p:sp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480200EC-2672-4F90-BC3C-5760AB18A3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14" b="89980" l="9965" r="89996">
                        <a14:foregroundMark x1="55350" y1="9414" x2="55350" y2="94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297" t="8139" r="12090" b="13027"/>
          <a:stretch/>
        </p:blipFill>
        <p:spPr>
          <a:xfrm>
            <a:off x="6690651" y="1690691"/>
            <a:ext cx="4663149" cy="46478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F85B4FC-B584-419E-80AA-1AAA31215A83}"/>
              </a:ext>
            </a:extLst>
          </p:cNvPr>
          <p:cNvSpPr/>
          <p:nvPr/>
        </p:nvSpPr>
        <p:spPr>
          <a:xfrm>
            <a:off x="838200" y="1836922"/>
            <a:ext cx="465551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Map intensity of values from default range to constrained range.</a:t>
            </a:r>
          </a:p>
        </p:txBody>
      </p:sp>
      <p:pic>
        <p:nvPicPr>
          <p:cNvPr id="5" name="Picture 4" descr="Histogram&#10;&#10;Description automatically generated">
            <a:extLst>
              <a:ext uri="{FF2B5EF4-FFF2-40B4-BE49-F238E27FC236}">
                <a16:creationId xmlns:a16="http://schemas.microsoft.com/office/drawing/2014/main" id="{A769E151-BAC8-4240-8DF6-B5D7895581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5" t="6919" r="9234"/>
          <a:stretch/>
        </p:blipFill>
        <p:spPr>
          <a:xfrm>
            <a:off x="577138" y="3885295"/>
            <a:ext cx="6001216" cy="286551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AD846E0-AA11-4E22-951D-94D4D481EE04}"/>
              </a:ext>
            </a:extLst>
          </p:cNvPr>
          <p:cNvCxnSpPr/>
          <p:nvPr/>
        </p:nvCxnSpPr>
        <p:spPr>
          <a:xfrm flipV="1">
            <a:off x="2246050" y="3840905"/>
            <a:ext cx="0" cy="2577649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966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F7BFC7B-E815-4308-9C6B-0CB8E0392D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51" b="89980" l="9965" r="89996">
                        <a14:foregroundMark x1="55350" y1="9051" x2="55350" y2="9051"/>
                        <a14:foregroundMark x1="73078" y1="63556" x2="70954" y2="318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73" t="8155" r="12338" b="13010"/>
          <a:stretch/>
        </p:blipFill>
        <p:spPr>
          <a:xfrm>
            <a:off x="4007136" y="3686222"/>
            <a:ext cx="2740253" cy="273576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E54A625-8381-4FA9-B690-4FB4848EF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97" y="1245805"/>
            <a:ext cx="2146559" cy="1762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438AD1-EC2A-40D2-8FD9-E6A58ACE0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Blur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959A9B-6A0B-47DC-8818-A45647950D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8" t="7408" r="11938" b="12963"/>
          <a:stretch/>
        </p:blipFill>
        <p:spPr>
          <a:xfrm>
            <a:off x="6510811" y="1048222"/>
            <a:ext cx="5673831" cy="5660666"/>
          </a:xfrm>
          <a:prstGeom prst="rect">
            <a:avLst/>
          </a:prstGeom>
        </p:spPr>
      </p:pic>
      <p:pic>
        <p:nvPicPr>
          <p:cNvPr id="4" name="Picture 3" descr="Chart, surface chart&#10;&#10;Description automatically generated">
            <a:extLst>
              <a:ext uri="{FF2B5EF4-FFF2-40B4-BE49-F238E27FC236}">
                <a16:creationId xmlns:a16="http://schemas.microsoft.com/office/drawing/2014/main" id="{AB7C755E-CE25-4853-BD90-4D4E3C07595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5" t="6726" r="5458" b="4846"/>
          <a:stretch/>
        </p:blipFill>
        <p:spPr>
          <a:xfrm>
            <a:off x="109597" y="2552579"/>
            <a:ext cx="3353908" cy="2735761"/>
          </a:xfrm>
          <a:prstGeom prst="rect">
            <a:avLst/>
          </a:prstGeom>
        </p:spPr>
      </p:pic>
      <p:pic>
        <p:nvPicPr>
          <p:cNvPr id="7" name="Picture 6" descr="A picture containing text, white, crossword puzzle, keyboard&#10;&#10;Description automatically generated">
            <a:extLst>
              <a:ext uri="{FF2B5EF4-FFF2-40B4-BE49-F238E27FC236}">
                <a16:creationId xmlns:a16="http://schemas.microsoft.com/office/drawing/2014/main" id="{E99FAA62-ED22-4205-97F9-4BE5919FDC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413" y="1388475"/>
            <a:ext cx="2431778" cy="1626003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D0821379-9398-4081-9252-9F8B8CE425B4}"/>
              </a:ext>
            </a:extLst>
          </p:cNvPr>
          <p:cNvSpPr/>
          <p:nvPr/>
        </p:nvSpPr>
        <p:spPr>
          <a:xfrm>
            <a:off x="2384502" y="1891556"/>
            <a:ext cx="390618" cy="390618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1BB3FFB-479B-4C92-B213-D35D843D9975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4902316" y="3014480"/>
            <a:ext cx="778875" cy="163061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F61695D-10AD-4E85-AD98-0D3E687839DF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217715" y="3023597"/>
            <a:ext cx="1567515" cy="162149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EE0E4CC-3C71-4162-8A71-FD0F5BCFC7DB}"/>
              </a:ext>
            </a:extLst>
          </p:cNvPr>
          <p:cNvSpPr/>
          <p:nvPr/>
        </p:nvSpPr>
        <p:spPr>
          <a:xfrm>
            <a:off x="4785230" y="4581253"/>
            <a:ext cx="117086" cy="1276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B71B3B1-946C-425D-859C-C2DAFA72BBB1}"/>
              </a:ext>
            </a:extLst>
          </p:cNvPr>
          <p:cNvSpPr/>
          <p:nvPr/>
        </p:nvSpPr>
        <p:spPr>
          <a:xfrm>
            <a:off x="81501" y="5288340"/>
            <a:ext cx="402377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Blur center and surrounding pixels, emphasizes edges.</a:t>
            </a:r>
          </a:p>
        </p:txBody>
      </p:sp>
    </p:spTree>
    <p:extLst>
      <p:ext uri="{BB962C8B-B14F-4D97-AF65-F5344CB8AC3E}">
        <p14:creationId xmlns:p14="http://schemas.microsoft.com/office/powerpoint/2010/main" val="4182059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47C0-3D51-4061-B774-370E9323E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Cut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C119CEC2-86D8-4922-9612-59176AB015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67" t="7592" r="12291" b="13333"/>
          <a:stretch/>
        </p:blipFill>
        <p:spPr>
          <a:xfrm>
            <a:off x="6096000" y="1069972"/>
            <a:ext cx="5397500" cy="5422900"/>
          </a:xfrm>
          <a:prstGeom prst="rect">
            <a:avLst/>
          </a:prstGeom>
        </p:spPr>
      </p:pic>
      <p:pic>
        <p:nvPicPr>
          <p:cNvPr id="2052" name="Picture 4" descr="Image result for graph cut image segmentation">
            <a:extLst>
              <a:ext uri="{FF2B5EF4-FFF2-40B4-BE49-F238E27FC236}">
                <a16:creationId xmlns:a16="http://schemas.microsoft.com/office/drawing/2014/main" id="{BC047D19-897D-4920-AF7F-F326FAD7D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66851"/>
            <a:ext cx="3492500" cy="303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D1A2525-A35F-4677-ADB2-0A3474A53C40}"/>
              </a:ext>
            </a:extLst>
          </p:cNvPr>
          <p:cNvSpPr/>
          <p:nvPr/>
        </p:nvSpPr>
        <p:spPr>
          <a:xfrm>
            <a:off x="424484" y="4573868"/>
            <a:ext cx="553816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Pixels are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Valve/Not Valve = Source/Sink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Add cost to each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Find most efficient cut</a:t>
            </a:r>
          </a:p>
        </p:txBody>
      </p:sp>
    </p:spTree>
    <p:extLst>
      <p:ext uri="{BB962C8B-B14F-4D97-AF65-F5344CB8AC3E}">
        <p14:creationId xmlns:p14="http://schemas.microsoft.com/office/powerpoint/2010/main" val="1506149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7CD9-BF14-4D99-B571-F003677C7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Flood Fill</a:t>
            </a:r>
          </a:p>
        </p:txBody>
      </p:sp>
      <p:pic>
        <p:nvPicPr>
          <p:cNvPr id="5" name="Picture 4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B4A095DA-240D-4740-A952-C9285C723D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5" t="5324" r="7334" b="5324"/>
          <a:stretch/>
        </p:blipFill>
        <p:spPr>
          <a:xfrm>
            <a:off x="5486400" y="1027909"/>
            <a:ext cx="5867400" cy="61277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97DD0A9-2C71-4F56-84D1-979C254FEE72}"/>
              </a:ext>
            </a:extLst>
          </p:cNvPr>
          <p:cNvSpPr/>
          <p:nvPr/>
        </p:nvSpPr>
        <p:spPr>
          <a:xfrm>
            <a:off x="424484" y="1361126"/>
            <a:ext cx="567151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Select starting point in background.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Algorithm fills in region up to boundaries of foreground.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4816E1BB-CBD6-47AF-9299-D0FAD871EF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67" t="7592" r="12291" b="13333"/>
          <a:stretch/>
        </p:blipFill>
        <p:spPr>
          <a:xfrm>
            <a:off x="1092141" y="3565921"/>
            <a:ext cx="3276659" cy="3292079"/>
          </a:xfrm>
          <a:prstGeom prst="rect">
            <a:avLst/>
          </a:prstGeom>
        </p:spPr>
      </p:pic>
      <p:sp>
        <p:nvSpPr>
          <p:cNvPr id="3" name="Multiplication Sign 2">
            <a:extLst>
              <a:ext uri="{FF2B5EF4-FFF2-40B4-BE49-F238E27FC236}">
                <a16:creationId xmlns:a16="http://schemas.microsoft.com/office/drawing/2014/main" id="{25C424E5-6646-4F6F-8AFB-DB6CCB9005AD}"/>
              </a:ext>
            </a:extLst>
          </p:cNvPr>
          <p:cNvSpPr/>
          <p:nvPr/>
        </p:nvSpPr>
        <p:spPr>
          <a:xfrm>
            <a:off x="1296534" y="3726485"/>
            <a:ext cx="464458" cy="464458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892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793CC-5428-4735-B041-88125B733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Contour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C3D5E8D4-7153-4A88-9CC1-1E93779F39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1" t="7478" r="12630" b="13754"/>
          <a:stretch/>
        </p:blipFill>
        <p:spPr>
          <a:xfrm>
            <a:off x="5965055" y="872400"/>
            <a:ext cx="5388745" cy="5401940"/>
          </a:xfrm>
          <a:prstGeom prst="rect">
            <a:avLst/>
          </a:prstGeom>
        </p:spPr>
      </p:pic>
      <p:pic>
        <p:nvPicPr>
          <p:cNvPr id="3" name="2021-02-05 15-43-25">
            <a:hlinkClick r:id="" action="ppaction://media"/>
            <a:extLst>
              <a:ext uri="{FF2B5EF4-FFF2-40B4-BE49-F238E27FC236}">
                <a16:creationId xmlns:a16="http://schemas.microsoft.com/office/drawing/2014/main" id="{51C2C275-25D4-4BA1-A658-C5AF6DDDE90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792"/>
                </p14:media>
              </p:ext>
            </p:extLst>
          </p:nvPr>
        </p:nvPicPr>
        <p:blipFill rotWithShape="1">
          <a:blip r:embed="rId5"/>
          <a:srcRect l="22760" t="3421" r="22320" b="1662"/>
          <a:stretch>
            <a:fillRect/>
          </a:stretch>
        </p:blipFill>
        <p:spPr>
          <a:xfrm>
            <a:off x="1266217" y="3429000"/>
            <a:ext cx="3422515" cy="33272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6507330-903A-49C3-AF70-D0D23D66501F}"/>
              </a:ext>
            </a:extLst>
          </p:cNvPr>
          <p:cNvSpPr/>
          <p:nvPr/>
        </p:nvSpPr>
        <p:spPr>
          <a:xfrm>
            <a:off x="424484" y="1361126"/>
            <a:ext cx="554057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Fills in regions smaller than specified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Results in only largest region remaining.</a:t>
            </a:r>
          </a:p>
        </p:txBody>
      </p:sp>
    </p:spTree>
    <p:extLst>
      <p:ext uri="{BB962C8B-B14F-4D97-AF65-F5344CB8AC3E}">
        <p14:creationId xmlns:p14="http://schemas.microsoft.com/office/powerpoint/2010/main" val="1268207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2774</TotalTime>
  <Words>273</Words>
  <Application>Microsoft Office PowerPoint</Application>
  <PresentationFormat>Widescreen</PresentationFormat>
  <Paragraphs>51</Paragraphs>
  <Slides>13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GOA Calculator</vt:lpstr>
      <vt:lpstr>What is GOA?</vt:lpstr>
      <vt:lpstr>ANSYS Structural Simulation</vt:lpstr>
      <vt:lpstr>Grayscale</vt:lpstr>
      <vt:lpstr>Image Contrasting</vt:lpstr>
      <vt:lpstr>Gaussian Blur</vt:lpstr>
      <vt:lpstr>Graph Cut</vt:lpstr>
      <vt:lpstr>Flood Fill</vt:lpstr>
      <vt:lpstr>Active Contour</vt:lpstr>
      <vt:lpstr>Area Extraction</vt:lpstr>
      <vt:lpstr>Summary Workflow</vt:lpstr>
      <vt:lpstr>Results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Edward SAPIEN 3  Full TAVR Deployment Simulations</dc:title>
  <dc:creator>Asad Mirza</dc:creator>
  <cp:lastModifiedBy>Asad Mirza</cp:lastModifiedBy>
  <cp:revision>104</cp:revision>
  <dcterms:created xsi:type="dcterms:W3CDTF">2021-01-29T17:15:27Z</dcterms:created>
  <dcterms:modified xsi:type="dcterms:W3CDTF">2021-02-05T22:30:04Z</dcterms:modified>
</cp:coreProperties>
</file>

<file path=docProps/thumbnail.jpeg>
</file>